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7" r:id="rId6"/>
    <p:sldId id="265" r:id="rId7"/>
    <p:sldId id="261" r:id="rId8"/>
    <p:sldId id="266" r:id="rId9"/>
    <p:sldId id="262" r:id="rId10"/>
    <p:sldId id="268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706"/>
    <a:srgbClr val="474C55"/>
    <a:srgbClr val="2A2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ducation@iibec.or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8564-BDF7-E529-6F93-3A19E377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0962" y="298273"/>
            <a:ext cx="4410075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474C55"/>
                </a:solidFill>
                <a:latin typeface="Calibri"/>
                <a:ea typeface="Calibri"/>
                <a:cs typeface="Calibri Light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126DD-5B21-CB2F-5A31-6B92BEA07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61" y="1438382"/>
            <a:ext cx="11004478" cy="459089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Consider: What are the </a:t>
            </a:r>
            <a:r>
              <a:rPr lang="en-US" sz="2800" b="1" u="sng" dirty="0"/>
              <a:t>key takeaways </a:t>
            </a:r>
            <a:r>
              <a:rPr lang="en-US" sz="2800" b="1" dirty="0"/>
              <a:t>for the participants in this session?  </a:t>
            </a:r>
            <a:br>
              <a:rPr lang="en-US" sz="2400" dirty="0"/>
            </a:br>
            <a:br>
              <a:rPr lang="en-US" sz="2400" dirty="0"/>
            </a:br>
            <a:r>
              <a:rPr lang="en-US" sz="2800" dirty="0"/>
              <a:t>1.  What summary points can be included to tie back to the learning objectives of the session?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2. 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3. 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4. </a:t>
            </a:r>
            <a:br>
              <a:rPr lang="en-US" sz="2800" dirty="0"/>
            </a:br>
            <a:endParaRPr lang="en-US" dirty="0">
              <a:solidFill>
                <a:srgbClr val="474C55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774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510B-F009-5FA3-F731-C1BDB044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1757"/>
            <a:ext cx="10515600" cy="960115"/>
          </a:xfrm>
        </p:spPr>
        <p:txBody>
          <a:bodyPr>
            <a:normAutofit/>
          </a:bodyPr>
          <a:lstStyle/>
          <a:p>
            <a:pPr algn="ctr"/>
            <a:endParaRPr lang="en-US" sz="4000" b="1" dirty="0">
              <a:solidFill>
                <a:srgbClr val="474C55"/>
              </a:solidFill>
              <a:latin typeface="Calibri"/>
              <a:ea typeface="Calibr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3580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3B7D5-1D8B-D127-55C4-7F611E0D8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5063" y="2876550"/>
            <a:ext cx="7183437" cy="11890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</a:pPr>
            <a:endParaRPr lang="en-US" sz="4000" b="1" dirty="0">
              <a:solidFill>
                <a:schemeClr val="bg1"/>
              </a:solidFill>
              <a:latin typeface="Calibri"/>
              <a:ea typeface="Calibri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C9401F-E1F2-3757-4463-A0A331363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5062" y="4498975"/>
            <a:ext cx="6265863" cy="1701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Speaker Name 1</a:t>
            </a:r>
          </a:p>
          <a:p>
            <a:pPr algn="l"/>
            <a:r>
              <a:rPr lang="en-US" sz="3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Speaker Name 2</a:t>
            </a:r>
          </a:p>
          <a:p>
            <a:pPr algn="l"/>
            <a:r>
              <a:rPr lang="en-US" sz="32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Speaker Name 3</a:t>
            </a:r>
          </a:p>
        </p:txBody>
      </p:sp>
      <p:pic>
        <p:nvPicPr>
          <p:cNvPr id="4" name="Picture 3" descr="A yellow arrows on a black background&#10;&#10;Description automatically generated">
            <a:extLst>
              <a:ext uri="{FF2B5EF4-FFF2-40B4-BE49-F238E27FC236}">
                <a16:creationId xmlns:a16="http://schemas.microsoft.com/office/drawing/2014/main" id="{A258435E-8C50-8B20-32ED-5BBAB1AD8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463" y="2942834"/>
            <a:ext cx="604044" cy="4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8564-BDF7-E529-6F93-3A19E377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0962" y="257176"/>
            <a:ext cx="4410075" cy="685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74C55"/>
                </a:solidFill>
                <a:latin typeface="Calibri"/>
                <a:ea typeface="Calibri"/>
                <a:cs typeface="Calibri Light"/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126DD-5B21-CB2F-5A31-6B92BEA07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725"/>
            <a:ext cx="10515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At the conclusion of this session, the participant will:</a:t>
            </a:r>
            <a:br>
              <a:rPr lang="en-US" sz="2400" dirty="0"/>
            </a:br>
            <a:br>
              <a:rPr lang="en-US" sz="2400" dirty="0"/>
            </a:br>
            <a:r>
              <a:rPr lang="en-US" sz="2600" dirty="0"/>
              <a:t>1.  Ensure the Learning Objectives input in this space are the final Learning Objectives that were approved for the session.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2. Reach out to </a:t>
            </a:r>
            <a:r>
              <a:rPr lang="en-US" sz="2600" dirty="0">
                <a:hlinkClick r:id="rId3"/>
              </a:rPr>
              <a:t>education@iibec.org</a:t>
            </a:r>
            <a:r>
              <a:rPr lang="en-US" sz="2600" dirty="0"/>
              <a:t> if you are unsure of the final, approved Learning Objectives for the session.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3.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4.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5.</a:t>
            </a:r>
            <a:endParaRPr lang="en-UA" sz="2600" dirty="0"/>
          </a:p>
          <a:p>
            <a:endParaRPr lang="en-US" dirty="0">
              <a:solidFill>
                <a:srgbClr val="474C55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51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AC1DD-C7CF-9DF5-6BE8-FA51579C6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6416" y="1420476"/>
            <a:ext cx="3763897" cy="375447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64CAE2-E16E-C19E-939E-5DDB9AAE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0" y="203201"/>
            <a:ext cx="6924911" cy="749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474C55"/>
                </a:solidFill>
                <a:latin typeface="Calibri"/>
                <a:ea typeface="Calibri"/>
                <a:cs typeface="Calibri Light"/>
              </a:rPr>
              <a:t>Style &amp; Format Information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B402BA-F67B-7B46-C1FE-79B916AEE3C8}"/>
              </a:ext>
            </a:extLst>
          </p:cNvPr>
          <p:cNvSpPr txBox="1"/>
          <p:nvPr/>
        </p:nvSpPr>
        <p:spPr>
          <a:xfrm>
            <a:off x="4867041" y="1330426"/>
            <a:ext cx="692491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Font: Calibri</a:t>
            </a:r>
            <a:endParaRPr lang="en-US" b="1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Font size: minimum 20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Consider best practices: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less text on the slides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Slides </a:t>
            </a:r>
            <a:r>
              <a:rPr lang="en-US" sz="2000" i="1" dirty="0"/>
              <a:t>support</a:t>
            </a:r>
            <a:r>
              <a:rPr lang="en-US" sz="2000" dirty="0"/>
              <a:t> the speaker(s), however- avoid </a:t>
            </a:r>
            <a:r>
              <a:rPr lang="en-US" sz="2000" i="1" dirty="0"/>
              <a:t>reading</a:t>
            </a:r>
            <a:r>
              <a:rPr lang="en-US" sz="2000" dirty="0"/>
              <a:t> from the slide (utilize speaker notes)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Utilize bullets and sub-bullets, rather than paragraphs of text/long sentences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Minimize font colors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Consistency in capitalization (capitalize first letter in each bullet/phrase and proper nouns)</a:t>
            </a:r>
          </a:p>
          <a:p>
            <a:pPr marL="1714500" lvl="3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Include citations where required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E8EAA-1DEA-2C7F-7C9F-D5ACD3EB659D}"/>
              </a:ext>
            </a:extLst>
          </p:cNvPr>
          <p:cNvSpPr txBox="1"/>
          <p:nvPr/>
        </p:nvSpPr>
        <p:spPr>
          <a:xfrm>
            <a:off x="746416" y="5269550"/>
            <a:ext cx="4463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Input image/media credit line as required. Font: Calibri, size 12</a:t>
            </a:r>
            <a:b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Examples:</a:t>
            </a:r>
            <a:b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1. Image courtesy of Kim Yu</a:t>
            </a:r>
            <a:b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2. © 2023 Association Name.  Utilized with permission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46688426-4ED3-C55F-4C30-265AD85C1E77}"/>
              </a:ext>
            </a:extLst>
          </p:cNvPr>
          <p:cNvSpPr/>
          <p:nvPr/>
        </p:nvSpPr>
        <p:spPr>
          <a:xfrm>
            <a:off x="3622165" y="3649742"/>
            <a:ext cx="1776295" cy="1048338"/>
          </a:xfrm>
          <a:prstGeom prst="wedgeEllipseCallout">
            <a:avLst>
              <a:gd name="adj1" fmla="val -57094"/>
              <a:gd name="adj2" fmla="val 104095"/>
            </a:avLst>
          </a:prstGeom>
          <a:solidFill>
            <a:srgbClr val="F8E70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cite images/input media credit information as required</a:t>
            </a:r>
          </a:p>
        </p:txBody>
      </p:sp>
    </p:spTree>
    <p:extLst>
      <p:ext uri="{BB962C8B-B14F-4D97-AF65-F5344CB8AC3E}">
        <p14:creationId xmlns:p14="http://schemas.microsoft.com/office/powerpoint/2010/main" val="284493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164CAE2-E16E-C19E-939E-5DDB9AAE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116" y="180175"/>
            <a:ext cx="6797768" cy="749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474C55"/>
                </a:solidFill>
                <a:latin typeface="Calibri"/>
                <a:ea typeface="Calibri"/>
                <a:cs typeface="Calibri Light"/>
              </a:rPr>
              <a:t>Media Guidelines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7897A41-4981-8780-6D86-33F79B4A6A29}"/>
              </a:ext>
            </a:extLst>
          </p:cNvPr>
          <p:cNvSpPr txBox="1">
            <a:spLocks/>
          </p:cNvSpPr>
          <p:nvPr/>
        </p:nvSpPr>
        <p:spPr>
          <a:xfrm>
            <a:off x="3742516" y="3428999"/>
            <a:ext cx="3490995" cy="2735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/>
                </a:solidFill>
              </a:rPr>
              <a:t>Video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Videos must be </a:t>
            </a:r>
            <a:r>
              <a:rPr lang="en-US" sz="2000" b="1" i="1" dirty="0">
                <a:solidFill>
                  <a:schemeClr val="tx1"/>
                </a:solidFill>
                <a:ea typeface="Times New Roman" panose="02020603050405020304" pitchFamily="18" charset="0"/>
              </a:rPr>
              <a:t>embedded into the presentation.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  <a:ea typeface="Times New Roman" panose="02020603050405020304" pitchFamily="18" charset="0"/>
              </a:rPr>
              <a:t>Video presentation size should not exceed the presentation file size of 500 MB.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l"/>
            <a:endParaRPr lang="en-UA" sz="2000" dirty="0">
              <a:solidFill>
                <a:schemeClr val="tx1"/>
              </a:solidFill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0B56C43-044D-AE7D-7278-ECFBC3051199}"/>
              </a:ext>
            </a:extLst>
          </p:cNvPr>
          <p:cNvSpPr txBox="1">
            <a:spLocks/>
          </p:cNvSpPr>
          <p:nvPr/>
        </p:nvSpPr>
        <p:spPr>
          <a:xfrm>
            <a:off x="7366572" y="3387900"/>
            <a:ext cx="4523212" cy="27352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/>
                </a:solidFill>
              </a:rPr>
              <a:t>Misc. Software/Media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</a:rPr>
              <a:t>If you wish to utilize a special software/application within your presentation, contact IIBEC’s Education Team to discuss </a:t>
            </a:r>
            <a:r>
              <a:rPr lang="en-US" sz="2000" b="1" i="1" dirty="0">
                <a:solidFill>
                  <a:schemeClr val="tx1"/>
                </a:solidFill>
                <a:ea typeface="Calibri" panose="020F0502020204030204" pitchFamily="34" charset="0"/>
              </a:rPr>
              <a:t>at least 90 days prior to the presentation event date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</a:rPr>
              <a:t>. It is </a:t>
            </a:r>
            <a:r>
              <a:rPr lang="en-US" sz="2000" i="1" dirty="0">
                <a:solidFill>
                  <a:schemeClr val="tx1"/>
                </a:solidFill>
                <a:ea typeface="Calibri" panose="020F0502020204030204" pitchFamily="34" charset="0"/>
              </a:rPr>
              <a:t>not guaranteed 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</a:rPr>
              <a:t>that IIBEC will be able to accommodate special requests.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5EB5386-0549-11FF-45D7-D5A89C96E2EF}"/>
              </a:ext>
            </a:extLst>
          </p:cNvPr>
          <p:cNvSpPr txBox="1">
            <a:spLocks/>
          </p:cNvSpPr>
          <p:nvPr/>
        </p:nvSpPr>
        <p:spPr>
          <a:xfrm>
            <a:off x="202417" y="3428999"/>
            <a:ext cx="3284855" cy="27352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ea typeface="Calibri" panose="020F0502020204030204" pitchFamily="34" charset="0"/>
              </a:rPr>
              <a:t>Images</a:t>
            </a:r>
          </a:p>
          <a:p>
            <a:pPr marL="285750" indent="-285750"/>
            <a:r>
              <a:rPr lang="en-US" sz="2000" dirty="0">
                <a:ea typeface="Times New Roman" panose="02020603050405020304" pitchFamily="18" charset="0"/>
              </a:rPr>
              <a:t>Images must be embedded into the presentation</a:t>
            </a:r>
          </a:p>
          <a:p>
            <a:pPr marL="285750" indent="-285750"/>
            <a:r>
              <a:rPr lang="en-US" sz="2000" dirty="0">
                <a:ea typeface="Times New Roman" panose="02020603050405020304" pitchFamily="18" charset="0"/>
              </a:rPr>
              <a:t>Utilize image credit/attribution information as required. </a:t>
            </a:r>
            <a:br>
              <a:rPr lang="en-US" sz="2000" dirty="0">
                <a:ea typeface="Times New Roman" panose="02020603050405020304" pitchFamily="18" charset="0"/>
              </a:rPr>
            </a:br>
            <a:br>
              <a:rPr lang="en-US" sz="2000" dirty="0">
                <a:ea typeface="Times New Roman" panose="02020603050405020304" pitchFamily="18" charset="0"/>
              </a:rPr>
            </a:br>
            <a:endParaRPr lang="en-US" sz="2000" b="1" i="1" dirty="0">
              <a:ea typeface="Times New Roman" panose="02020603050405020304" pitchFamily="18" charset="0"/>
            </a:endParaRPr>
          </a:p>
          <a:p>
            <a:endParaRPr lang="en-UA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203568-8C1F-D238-8088-662E3DF011CE}"/>
              </a:ext>
            </a:extLst>
          </p:cNvPr>
          <p:cNvSpPr txBox="1"/>
          <p:nvPr/>
        </p:nvSpPr>
        <p:spPr>
          <a:xfrm>
            <a:off x="359686" y="1377189"/>
            <a:ext cx="1132824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Any media (images, video, etc.) utilized in your presentation is part of the session content.  </a:t>
            </a:r>
            <a:b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nclude </a:t>
            </a:r>
            <a:r>
              <a:rPr lang="en-US" sz="2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any/all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media elements to your presentation when submitting the presentation for staff &amp; committee review.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is the </a:t>
            </a:r>
            <a:r>
              <a:rPr lang="en-US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responsibility of the presentation author(s) to obtain any/all permissions as required for the utilization of all content,</a:t>
            </a:r>
            <a:r>
              <a:rPr lang="en-US" sz="20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 including media elements. </a:t>
            </a:r>
          </a:p>
          <a:p>
            <a:pPr algn="ctr"/>
            <a:r>
              <a:rPr lang="en-US" b="1" dirty="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A034531-5288-DEDE-B5FA-9EFCF1E95FCE}"/>
              </a:ext>
            </a:extLst>
          </p:cNvPr>
          <p:cNvSpPr txBox="1">
            <a:spLocks/>
          </p:cNvSpPr>
          <p:nvPr/>
        </p:nvSpPr>
        <p:spPr>
          <a:xfrm>
            <a:off x="1668830" y="988375"/>
            <a:ext cx="8854339" cy="329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>
            <a:lvl1pPr marL="0" indent="0" algn="l" defTabSz="914377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783" indent="-228594" algn="l" defTabSz="914377" rtl="0" eaLnBrk="1" latinLnBrk="0" hangingPunct="1">
              <a:lnSpc>
                <a:spcPct val="120000"/>
              </a:lnSpc>
              <a:spcBef>
                <a:spcPts val="500"/>
              </a:spcBef>
              <a:buFont typeface="System Font Regular"/>
              <a:buChar char="-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1400" kern="120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-"/>
              <a:defRPr sz="1400" kern="1200">
                <a:solidFill>
                  <a:schemeClr val="dk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rgbClr val="FF0000"/>
                </a:solidFill>
                <a:latin typeface="+mn-lt"/>
              </a:rPr>
              <a:t>The entire presentation size should not exceed more than 500 MB.</a:t>
            </a:r>
            <a:endParaRPr lang="en-UA" sz="22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326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8564-BDF7-E529-6F93-3A19E377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88533" cy="1325563"/>
          </a:xfrm>
        </p:spPr>
        <p:txBody>
          <a:bodyPr>
            <a:normAutofit/>
          </a:bodyPr>
          <a:lstStyle/>
          <a:p>
            <a:endParaRPr lang="en-US" sz="4000" b="1" dirty="0">
              <a:solidFill>
                <a:srgbClr val="474C55"/>
              </a:solidFill>
              <a:latin typeface="Calibri"/>
              <a:ea typeface="Calibri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126DD-5B21-CB2F-5A31-6B92BEA07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solidFill>
                <a:srgbClr val="474C55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533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6C635-3BDD-C5F1-71AD-A49C50B6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81134" cy="1325563"/>
          </a:xfrm>
        </p:spPr>
        <p:txBody>
          <a:bodyPr>
            <a:normAutofit/>
          </a:bodyPr>
          <a:lstStyle/>
          <a:p>
            <a:endParaRPr lang="en-US" sz="4000" b="1" dirty="0">
              <a:solidFill>
                <a:srgbClr val="474C55"/>
              </a:solidFill>
              <a:latin typeface="Calibri"/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2FDE-7A53-C37B-A8A6-DF73679A61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solidFill>
                <a:srgbClr val="474C55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45B22-B81E-221B-ACBE-09E4405164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solidFill>
                <a:srgbClr val="474C55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08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AC1DD-C7CF-9DF5-6BE8-FA51579C6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6678" y="1827179"/>
            <a:ext cx="6172200" cy="403775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3D76D-E588-EE30-F44F-AC12BE8BB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5645" y="1828023"/>
            <a:ext cx="3932237" cy="404096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800" dirty="0">
              <a:solidFill>
                <a:srgbClr val="474C55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64CAE2-E16E-C19E-939E-5DDB9AAE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8853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b="1" dirty="0">
              <a:solidFill>
                <a:srgbClr val="474C55"/>
              </a:solidFill>
              <a:latin typeface="Calibri"/>
              <a:ea typeface="Calibr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2636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AC1DD-C7CF-9DF5-6BE8-FA51579C6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827179"/>
            <a:ext cx="6172200" cy="403775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3D76D-E588-EE30-F44F-AC12BE8BB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4135"/>
            <a:ext cx="3932237" cy="404096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800" dirty="0">
              <a:solidFill>
                <a:srgbClr val="474C55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64CAE2-E16E-C19E-939E-5DDB9AAE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8853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b="1" dirty="0">
              <a:solidFill>
                <a:srgbClr val="474C55"/>
              </a:solidFill>
              <a:latin typeface="Calibri"/>
              <a:ea typeface="Calibr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1591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436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Learning Objectives</vt:lpstr>
      <vt:lpstr>Style &amp; Format Information</vt:lpstr>
      <vt:lpstr>Media Guidelines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Bell</dc:creator>
  <cp:lastModifiedBy>Amanda Bell</cp:lastModifiedBy>
  <cp:revision>167</cp:revision>
  <dcterms:created xsi:type="dcterms:W3CDTF">2023-08-29T19:57:36Z</dcterms:created>
  <dcterms:modified xsi:type="dcterms:W3CDTF">2023-08-30T11:55:10Z</dcterms:modified>
</cp:coreProperties>
</file>